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2"/>
  </p:notesMasterIdLst>
  <p:handoutMasterIdLst>
    <p:handoutMasterId r:id="rId43"/>
  </p:handoutMasterIdLst>
  <p:sldIdLst>
    <p:sldId id="4536" r:id="rId2"/>
    <p:sldId id="4001" r:id="rId3"/>
    <p:sldId id="4084" r:id="rId4"/>
    <p:sldId id="4139" r:id="rId5"/>
    <p:sldId id="4138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1591" r:id="rId20"/>
    <p:sldId id="1579" r:id="rId21"/>
    <p:sldId id="1600" r:id="rId22"/>
    <p:sldId id="4136" r:id="rId23"/>
    <p:sldId id="1562" r:id="rId24"/>
    <p:sldId id="1551" r:id="rId25"/>
    <p:sldId id="1614" r:id="rId26"/>
    <p:sldId id="1647" r:id="rId27"/>
    <p:sldId id="1648" r:id="rId28"/>
    <p:sldId id="1649" r:id="rId29"/>
    <p:sldId id="1642" r:id="rId30"/>
    <p:sldId id="1572" r:id="rId31"/>
    <p:sldId id="1657" r:id="rId32"/>
    <p:sldId id="1655" r:id="rId33"/>
    <p:sldId id="1654" r:id="rId34"/>
    <p:sldId id="1640" r:id="rId35"/>
    <p:sldId id="1624" r:id="rId36"/>
    <p:sldId id="1616" r:id="rId37"/>
    <p:sldId id="1663" r:id="rId38"/>
    <p:sldId id="1662" r:id="rId39"/>
    <p:sldId id="1682" r:id="rId40"/>
    <p:sldId id="4537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8B2A0-92D6-4280-8B5E-7D2A9D70E315}" v="3" dt="2024-02-05T15:58:3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86529" autoAdjust="0"/>
  </p:normalViewPr>
  <p:slideViewPr>
    <p:cSldViewPr snapToGrid="0" snapToObjects="1">
      <p:cViewPr varScale="1">
        <p:scale>
          <a:sx n="88" d="100"/>
          <a:sy n="88" d="100"/>
        </p:scale>
        <p:origin x="75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Kathryn" userId="36933b1c-a1c0-45cc-91e0-c32254ac4c1a" providerId="ADAL" clId="{1638B2A0-92D6-4280-8B5E-7D2A9D70E315}"/>
    <pc:docChg chg="undo custSel addSld delSld modSld">
      <pc:chgData name="Wilson, Kathryn" userId="36933b1c-a1c0-45cc-91e0-c32254ac4c1a" providerId="ADAL" clId="{1638B2A0-92D6-4280-8B5E-7D2A9D70E315}" dt="2024-02-07T16:44:18.422" v="17" actId="20577"/>
      <pc:docMkLst>
        <pc:docMk/>
      </pc:docMkLst>
      <pc:sldChg chg="modSp add mod">
        <pc:chgData name="Wilson, Kathryn" userId="36933b1c-a1c0-45cc-91e0-c32254ac4c1a" providerId="ADAL" clId="{1638B2A0-92D6-4280-8B5E-7D2A9D70E315}" dt="2024-02-05T16:00:49.269" v="11" actId="20577"/>
        <pc:sldMkLst>
          <pc:docMk/>
          <pc:sldMk cId="670280731" sldId="1616"/>
        </pc:sldMkLst>
        <pc:spChg chg="mod">
          <ac:chgData name="Wilson, Kathryn" userId="36933b1c-a1c0-45cc-91e0-c32254ac4c1a" providerId="ADAL" clId="{1638B2A0-92D6-4280-8B5E-7D2A9D70E315}" dt="2024-02-05T16:00:49.269" v="11" actId="20577"/>
          <ac:spMkLst>
            <pc:docMk/>
            <pc:sldMk cId="670280731" sldId="1616"/>
            <ac:spMk id="19" creationId="{39B5AD4D-0EE2-4886-BC13-3AA67EBCEFDE}"/>
          </ac:spMkLst>
        </pc:spChg>
      </pc:sldChg>
      <pc:sldChg chg="add">
        <pc:chgData name="Wilson, Kathryn" userId="36933b1c-a1c0-45cc-91e0-c32254ac4c1a" providerId="ADAL" clId="{1638B2A0-92D6-4280-8B5E-7D2A9D70E315}" dt="2024-02-05T15:53:02.157" v="3"/>
        <pc:sldMkLst>
          <pc:docMk/>
          <pc:sldMk cId="2275843008" sldId="1682"/>
        </pc:sldMkLst>
      </pc:sldChg>
      <pc:sldChg chg="add del">
        <pc:chgData name="Wilson, Kathryn" userId="36933b1c-a1c0-45cc-91e0-c32254ac4c1a" providerId="ADAL" clId="{1638B2A0-92D6-4280-8B5E-7D2A9D70E315}" dt="2024-02-05T15:52:55.101" v="2" actId="47"/>
        <pc:sldMkLst>
          <pc:docMk/>
          <pc:sldMk cId="1761291587" sldId="4001"/>
        </pc:sldMkLst>
      </pc:sldChg>
      <pc:sldChg chg="add del">
        <pc:chgData name="Wilson, Kathryn" userId="36933b1c-a1c0-45cc-91e0-c32254ac4c1a" providerId="ADAL" clId="{1638B2A0-92D6-4280-8B5E-7D2A9D70E315}" dt="2024-02-05T15:52:55.101" v="2" actId="47"/>
        <pc:sldMkLst>
          <pc:docMk/>
          <pc:sldMk cId="2640338767" sldId="4084"/>
        </pc:sldMkLst>
      </pc:sldChg>
      <pc:sldChg chg="modSp mod">
        <pc:chgData name="Wilson, Kathryn" userId="36933b1c-a1c0-45cc-91e0-c32254ac4c1a" providerId="ADAL" clId="{1638B2A0-92D6-4280-8B5E-7D2A9D70E315}" dt="2024-02-07T16:44:18.422" v="17" actId="20577"/>
        <pc:sldMkLst>
          <pc:docMk/>
          <pc:sldMk cId="4008418052" sldId="4139"/>
        </pc:sldMkLst>
        <pc:spChg chg="mod">
          <ac:chgData name="Wilson, Kathryn" userId="36933b1c-a1c0-45cc-91e0-c32254ac4c1a" providerId="ADAL" clId="{1638B2A0-92D6-4280-8B5E-7D2A9D70E315}" dt="2024-02-07T16:44:18.422" v="17" actId="20577"/>
          <ac:spMkLst>
            <pc:docMk/>
            <pc:sldMk cId="4008418052" sldId="4139"/>
            <ac:spMk id="4" creationId="{C43F742F-1C14-2F4B-B5B8-9D313DAC47AE}"/>
          </ac:spMkLst>
        </pc:spChg>
      </pc:sldChg>
      <pc:sldChg chg="del">
        <pc:chgData name="Wilson, Kathryn" userId="36933b1c-a1c0-45cc-91e0-c32254ac4c1a" providerId="ADAL" clId="{1638B2A0-92D6-4280-8B5E-7D2A9D70E315}" dt="2024-02-05T15:53:04.454" v="4" actId="47"/>
        <pc:sldMkLst>
          <pc:docMk/>
          <pc:sldMk cId="1605988781" sldId="4140"/>
        </pc:sldMkLst>
      </pc:sldChg>
      <pc:sldChg chg="add del">
        <pc:chgData name="Wilson, Kathryn" userId="36933b1c-a1c0-45cc-91e0-c32254ac4c1a" providerId="ADAL" clId="{1638B2A0-92D6-4280-8B5E-7D2A9D70E315}" dt="2024-02-05T15:52:55.101" v="2" actId="47"/>
        <pc:sldMkLst>
          <pc:docMk/>
          <pc:sldMk cId="4205440052" sldId="4536"/>
        </pc:sldMkLst>
      </pc:sldChg>
      <pc:sldChg chg="add">
        <pc:chgData name="Wilson, Kathryn" userId="36933b1c-a1c0-45cc-91e0-c32254ac4c1a" providerId="ADAL" clId="{1638B2A0-92D6-4280-8B5E-7D2A9D70E315}" dt="2024-02-05T15:53:02.157" v="3"/>
        <pc:sldMkLst>
          <pc:docMk/>
          <pc:sldMk cId="1226472179" sldId="45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</a:t>
            </a:r>
            <a:r>
              <a:rPr lang="en-US" sz="3100" dirty="0" err="1">
                <a:solidFill>
                  <a:schemeClr val="tx2"/>
                </a:solidFill>
              </a:rPr>
              <a:t>Cincinatti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January-February  </a:t>
            </a:r>
            <a:r>
              <a:rPr lang="en-US" sz="3100" dirty="0">
                <a:solidFill>
                  <a:schemeClr val="tx2"/>
                </a:solidFill>
              </a:rPr>
              <a:t>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147EC7-BC26-760E-A640-3CA142944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55414"/>
              </p:ext>
            </p:extLst>
          </p:nvPr>
        </p:nvGraphicFramePr>
        <p:xfrm>
          <a:off x="992166" y="3542847"/>
          <a:ext cx="100148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143">
                  <a:extLst>
                    <a:ext uri="{9D8B030D-6E8A-4147-A177-3AD203B41FA5}">
                      <a16:colId xmlns:a16="http://schemas.microsoft.com/office/drawing/2014/main" val="185355314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891315482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83438616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24700388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1195810249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66811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Quintile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(below 20%)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Lower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(20% to 40%)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(40% to 60%)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Upper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(60%-80%)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(above 80%)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5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Below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$27,000-$52,000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$52,000-$85,000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$85,000-$141,000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Above $141,000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87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E4241A-EAB4-A84D-59A8-53C8E159A727}"/>
              </a:ext>
            </a:extLst>
          </p:cNvPr>
          <p:cNvSpPr/>
          <p:nvPr/>
        </p:nvSpPr>
        <p:spPr>
          <a:xfrm>
            <a:off x="8301049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41D80E-4FB8-4F22-B0D4-0929F4A336EE}"/>
              </a:ext>
            </a:extLst>
          </p:cNvPr>
          <p:cNvSpPr/>
          <p:nvPr/>
        </p:nvSpPr>
        <p:spPr>
          <a:xfrm>
            <a:off x="6894253" y="1730012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2C253-334F-FC5A-03D3-DC3420F9226C}"/>
              </a:ext>
            </a:extLst>
          </p:cNvPr>
          <p:cNvSpPr/>
          <p:nvPr/>
        </p:nvSpPr>
        <p:spPr>
          <a:xfrm>
            <a:off x="8238228" y="1735454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4A04D-FF62-D77D-FA7F-A2EAD8E2042C}"/>
              </a:ext>
            </a:extLst>
          </p:cNvPr>
          <p:cNvSpPr/>
          <p:nvPr/>
        </p:nvSpPr>
        <p:spPr>
          <a:xfrm>
            <a:off x="5217164" y="3703177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988B53-C94E-52FA-3652-D765876E4936}"/>
              </a:ext>
            </a:extLst>
          </p:cNvPr>
          <p:cNvSpPr/>
          <p:nvPr/>
        </p:nvSpPr>
        <p:spPr>
          <a:xfrm>
            <a:off x="6891223" y="3688553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B0D827-DCE0-33E4-D268-92B0FEB4DFED}"/>
              </a:ext>
            </a:extLst>
          </p:cNvPr>
          <p:cNvSpPr/>
          <p:nvPr/>
        </p:nvSpPr>
        <p:spPr>
          <a:xfrm>
            <a:off x="5170026" y="1747828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BBA48D-BC49-5C09-F23B-7C53F69E3234}"/>
              </a:ext>
            </a:extLst>
          </p:cNvPr>
          <p:cNvSpPr/>
          <p:nvPr/>
        </p:nvSpPr>
        <p:spPr>
          <a:xfrm>
            <a:off x="4973838" y="3100382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F4086A-BCEB-CE27-F0EE-B84E340BA51B}"/>
              </a:ext>
            </a:extLst>
          </p:cNvPr>
          <p:cNvSpPr/>
          <p:nvPr/>
        </p:nvSpPr>
        <p:spPr>
          <a:xfrm>
            <a:off x="6680135" y="310119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0EC3D4-72FC-CED7-F1D6-4B19EDF9C70B}"/>
              </a:ext>
            </a:extLst>
          </p:cNvPr>
          <p:cNvSpPr/>
          <p:nvPr/>
        </p:nvSpPr>
        <p:spPr>
          <a:xfrm>
            <a:off x="4889085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72E094-262C-0530-B36E-603297565581}"/>
              </a:ext>
            </a:extLst>
          </p:cNvPr>
          <p:cNvSpPr/>
          <p:nvPr/>
        </p:nvSpPr>
        <p:spPr>
          <a:xfrm>
            <a:off x="8301049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30B775-D004-8359-965A-D6179F686271}"/>
              </a:ext>
            </a:extLst>
          </p:cNvPr>
          <p:cNvSpPr/>
          <p:nvPr/>
        </p:nvSpPr>
        <p:spPr>
          <a:xfrm>
            <a:off x="8328910" y="309342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1C9BF4-A9C1-B865-1C49-D0843118F95C}"/>
              </a:ext>
            </a:extLst>
          </p:cNvPr>
          <p:cNvSpPr/>
          <p:nvPr/>
        </p:nvSpPr>
        <p:spPr>
          <a:xfrm>
            <a:off x="6666022" y="4984368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(1/24): 	Economic Update (Geoffrey Woglom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(1/31):  Economic Inequality (Geoffrey Woglom)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(2/7):  Economic Mobility (Kathryn Wilson Kent State 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(2/14): Discrimination in U.S. Policy History (Jon </a:t>
            </a:r>
            <a:r>
              <a:rPr lang="en-US" dirty="0" err="1"/>
              <a:t>Haveman</a:t>
            </a:r>
            <a:r>
              <a:rPr lang="en-US" dirty="0"/>
              <a:t>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(2/21:  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Car</a:t>
            </a:r>
            <a:r>
              <a:rPr lang="en-US" sz="3200" dirty="0"/>
              <a:t>eer Opportunities	– an </a:t>
            </a:r>
            <a:r>
              <a:rPr lang="en-US" sz="3200" dirty="0">
                <a:solidFill>
                  <a:srgbClr val="00B050"/>
                </a:solidFill>
              </a:rPr>
              <a:t>Avenue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Barrier</a:t>
            </a:r>
            <a:r>
              <a:rPr lang="en-US" sz="3200" dirty="0"/>
              <a:t> to Mobility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D08C-5D85-4FFD-8209-27F2B130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 Mi</a:t>
            </a:r>
            <a:r>
              <a:rPr lang="en-US" dirty="0"/>
              <a:t>sguided Past Policies: Redlining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5851D-28C1-9F4A-980C-F07C1D4680CF}"/>
              </a:ext>
            </a:extLst>
          </p:cNvPr>
          <p:cNvSpPr txBox="1"/>
          <p:nvPr/>
        </p:nvSpPr>
        <p:spPr>
          <a:xfrm>
            <a:off x="412278" y="2031919"/>
            <a:ext cx="4088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areas were largely </a:t>
            </a:r>
          </a:p>
          <a:p>
            <a:r>
              <a:rPr lang="en-US" sz="2400" dirty="0"/>
              <a:t>Black communities, </a:t>
            </a:r>
          </a:p>
          <a:p>
            <a:r>
              <a:rPr lang="en-US" sz="2400" dirty="0"/>
              <a:t>and considered to be too risky </a:t>
            </a:r>
          </a:p>
          <a:p>
            <a:r>
              <a:rPr lang="en-US" sz="2400" dirty="0"/>
              <a:t>for new home loans.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  <a:highlight>
                  <a:srgbClr val="000000"/>
                </a:highlight>
              </a:rPr>
              <a:t>Yellow</a:t>
            </a:r>
            <a:r>
              <a:rPr lang="en-US" sz="2400" dirty="0"/>
              <a:t> areas also suffered from discrimination resulting from FHA guidelines.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E9994-C862-794E-AF99-175FDE3C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78" y="1009030"/>
            <a:ext cx="7645954" cy="50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Feb. </a:t>
            </a:r>
            <a:r>
              <a:rPr lang="en-US" sz="2000"/>
              <a:t>7, </a:t>
            </a:r>
            <a:r>
              <a:rPr lang="en-US" sz="2000" dirty="0"/>
              <a:t>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47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tomorrow </a:t>
            </a:r>
          </a:p>
          <a:p>
            <a:pPr lvl="1"/>
            <a:r>
              <a:rPr lang="en-US" dirty="0"/>
              <a:t>(https:// 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62321</TotalTime>
  <Words>2332</Words>
  <Application>Microsoft Office PowerPoint</Application>
  <PresentationFormat>Widescreen</PresentationFormat>
  <Paragraphs>366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Economic mobility</vt:lpstr>
      <vt:lpstr>Submitting Questions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 Career Opportunities – an Avenue and Barrier to Mobility</vt:lpstr>
      <vt:lpstr> Policy Options</vt:lpstr>
      <vt:lpstr> Summary: Economic Mobility</vt:lpstr>
      <vt:lpstr> Misguided Past Policies: Redlining 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Wilson, Kathryn</cp:lastModifiedBy>
  <cp:revision>212</cp:revision>
  <cp:lastPrinted>2022-11-15T21:58:27Z</cp:lastPrinted>
  <dcterms:created xsi:type="dcterms:W3CDTF">2019-05-21T15:04:18Z</dcterms:created>
  <dcterms:modified xsi:type="dcterms:W3CDTF">2024-02-07T16:44:18Z</dcterms:modified>
</cp:coreProperties>
</file>